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56" r:id="rId2"/>
    <p:sldId id="257" r:id="rId3"/>
    <p:sldId id="258" r:id="rId4"/>
    <p:sldId id="265" r:id="rId5"/>
    <p:sldId id="266" r:id="rId6"/>
    <p:sldId id="259" r:id="rId7"/>
    <p:sldId id="267" r:id="rId8"/>
    <p:sldId id="268" r:id="rId9"/>
    <p:sldId id="264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4DDDC-BF6D-463E-994B-B1E9AC82CD9F}" type="datetimeFigureOut">
              <a:rPr lang="ar-IQ" smtClean="0"/>
              <a:t>14/10/1445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4A73D-6E70-46BE-B654-1CEDFC971A1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57083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4DDDC-BF6D-463E-994B-B1E9AC82CD9F}" type="datetimeFigureOut">
              <a:rPr lang="ar-IQ" smtClean="0"/>
              <a:t>14/10/1445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4A73D-6E70-46BE-B654-1CEDFC971A1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95911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4DDDC-BF6D-463E-994B-B1E9AC82CD9F}" type="datetimeFigureOut">
              <a:rPr lang="ar-IQ" smtClean="0"/>
              <a:t>14/10/1445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4A73D-6E70-46BE-B654-1CEDFC971A1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94498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4DDDC-BF6D-463E-994B-B1E9AC82CD9F}" type="datetimeFigureOut">
              <a:rPr lang="ar-IQ" smtClean="0"/>
              <a:t>14/10/1445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4A73D-6E70-46BE-B654-1CEDFC971A15}" type="slidenum">
              <a:rPr lang="ar-IQ" smtClean="0"/>
              <a:t>‹#›</a:t>
            </a:fld>
            <a:endParaRPr lang="ar-IQ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8312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4DDDC-BF6D-463E-994B-B1E9AC82CD9F}" type="datetimeFigureOut">
              <a:rPr lang="ar-IQ" smtClean="0"/>
              <a:t>14/10/1445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4A73D-6E70-46BE-B654-1CEDFC971A1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42903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4DDDC-BF6D-463E-994B-B1E9AC82CD9F}" type="datetimeFigureOut">
              <a:rPr lang="ar-IQ" smtClean="0"/>
              <a:t>14/10/1445</a:t>
            </a:fld>
            <a:endParaRPr lang="ar-IQ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4A73D-6E70-46BE-B654-1CEDFC971A1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6017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4DDDC-BF6D-463E-994B-B1E9AC82CD9F}" type="datetimeFigureOut">
              <a:rPr lang="ar-IQ" smtClean="0"/>
              <a:t>14/10/1445</a:t>
            </a:fld>
            <a:endParaRPr lang="ar-IQ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4A73D-6E70-46BE-B654-1CEDFC971A1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36412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4DDDC-BF6D-463E-994B-B1E9AC82CD9F}" type="datetimeFigureOut">
              <a:rPr lang="ar-IQ" smtClean="0"/>
              <a:t>14/10/1445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4A73D-6E70-46BE-B654-1CEDFC971A1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01549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4DDDC-BF6D-463E-994B-B1E9AC82CD9F}" type="datetimeFigureOut">
              <a:rPr lang="ar-IQ" smtClean="0"/>
              <a:t>14/10/1445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4A73D-6E70-46BE-B654-1CEDFC971A1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9729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4DDDC-BF6D-463E-994B-B1E9AC82CD9F}" type="datetimeFigureOut">
              <a:rPr lang="ar-IQ" smtClean="0"/>
              <a:t>14/10/1445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4A73D-6E70-46BE-B654-1CEDFC971A1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2126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4DDDC-BF6D-463E-994B-B1E9AC82CD9F}" type="datetimeFigureOut">
              <a:rPr lang="ar-IQ" smtClean="0"/>
              <a:t>14/10/1445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4A73D-6E70-46BE-B654-1CEDFC971A1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98493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4DDDC-BF6D-463E-994B-B1E9AC82CD9F}" type="datetimeFigureOut">
              <a:rPr lang="ar-IQ" smtClean="0"/>
              <a:t>14/10/1445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4A73D-6E70-46BE-B654-1CEDFC971A1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81047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4DDDC-BF6D-463E-994B-B1E9AC82CD9F}" type="datetimeFigureOut">
              <a:rPr lang="ar-IQ" smtClean="0"/>
              <a:t>14/10/1445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4A73D-6E70-46BE-B654-1CEDFC971A1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05745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4DDDC-BF6D-463E-994B-B1E9AC82CD9F}" type="datetimeFigureOut">
              <a:rPr lang="ar-IQ" smtClean="0"/>
              <a:t>14/10/1445</a:t>
            </a:fld>
            <a:endParaRPr lang="ar-IQ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4A73D-6E70-46BE-B654-1CEDFC971A1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76089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4DDDC-BF6D-463E-994B-B1E9AC82CD9F}" type="datetimeFigureOut">
              <a:rPr lang="ar-IQ" smtClean="0"/>
              <a:t>14/10/1445</a:t>
            </a:fld>
            <a:endParaRPr lang="ar-IQ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4A73D-6E70-46BE-B654-1CEDFC971A1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15047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4DDDC-BF6D-463E-994B-B1E9AC82CD9F}" type="datetimeFigureOut">
              <a:rPr lang="ar-IQ" smtClean="0"/>
              <a:t>14/10/1445</a:t>
            </a:fld>
            <a:endParaRPr lang="ar-IQ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4A73D-6E70-46BE-B654-1CEDFC971A1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74948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4DDDC-BF6D-463E-994B-B1E9AC82CD9F}" type="datetimeFigureOut">
              <a:rPr lang="ar-IQ" smtClean="0"/>
              <a:t>14/10/1445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4A73D-6E70-46BE-B654-1CEDFC971A1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21165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1D4DDDC-BF6D-463E-994B-B1E9AC82CD9F}" type="datetimeFigureOut">
              <a:rPr lang="ar-IQ" smtClean="0"/>
              <a:t>14/10/1445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4A73D-6E70-46BE-B654-1CEDFC971A1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390520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1714488"/>
            <a:ext cx="7772400" cy="4018767"/>
          </a:xfrm>
        </p:spPr>
        <p:txBody>
          <a:bodyPr>
            <a:normAutofit fontScale="90000"/>
          </a:bodyPr>
          <a:lstStyle/>
          <a:p>
            <a:pPr lvl="0"/>
            <a:br>
              <a:rPr kumimoji="0" lang="en-US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br>
              <a:rPr kumimoji="0" lang="en-US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br>
              <a:rPr kumimoji="0" lang="en-US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br>
              <a:rPr kumimoji="0" lang="en-US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en-US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Toxoplasmosis</a:t>
            </a:r>
            <a:br>
              <a:rPr kumimoji="0" lang="en-US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en-US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by Dr. Hussein </a:t>
            </a:r>
            <a:r>
              <a:rPr lang="en-US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AlNaji</a:t>
            </a:r>
            <a:r>
              <a:rPr kumimoji="0" lang="en-US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b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ar-IQ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9F821B-8118-9AB0-4BA0-870FCF0C244F}"/>
              </a:ext>
            </a:extLst>
          </p:cNvPr>
          <p:cNvSpPr txBox="1"/>
          <p:nvPr/>
        </p:nvSpPr>
        <p:spPr>
          <a:xfrm>
            <a:off x="179512" y="476672"/>
            <a:ext cx="8496944" cy="5011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Cook food to an internal temperature high enough to kill harmful pathogens like Toxoplasma.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Whole cuts of beef, veal, lamb, and pork, including fresh ham: 145°F (then allow the meat to rest for 3 minutes before carving or eating)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 Fish with fins: 145°F or cook until the flesh is opaque and separates easily with a fork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 All poultry, including ground chicken and turkey: 165°F</a:t>
            </a:r>
          </a:p>
        </p:txBody>
      </p:sp>
    </p:spTree>
    <p:extLst>
      <p:ext uri="{BB962C8B-B14F-4D97-AF65-F5344CB8AC3E}">
        <p14:creationId xmlns:p14="http://schemas.microsoft.com/office/powerpoint/2010/main" val="3473791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04D93EA-27A9-D84C-AE4A-141057C0CACA}"/>
              </a:ext>
            </a:extLst>
          </p:cNvPr>
          <p:cNvSpPr txBox="1"/>
          <p:nvPr/>
        </p:nvSpPr>
        <p:spPr>
          <a:xfrm>
            <a:off x="215516" y="260648"/>
            <a:ext cx="8712968" cy="611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5- Freeze meat*  for several days at sub-zero (0° F) temperatures before cooking to greatly reduce chance of infection.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6- Do not eat raw or undercooked oysters, mussels, or clams (these may be contaminated with Toxoplasma that has washed into seawater.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7- Ensure that the cat litter box is changed daily. The Toxoplasma parasite does not become infectious until 1 to 5 days after it is shed in a cat’s feces.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8- Wash hands with soap and water after cleaning out a cat’s litter box.</a:t>
            </a:r>
          </a:p>
          <a:p>
            <a:pPr algn="just">
              <a:lnSpc>
                <a:spcPct val="150000"/>
              </a:lnSpc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9- Teach children the importance of washing hands to prevent infection.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593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BB8A32-F285-1E71-3F44-6FC179295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9144000" cy="56886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C4DE09-DC98-1C1B-8F21-61869CABD122}"/>
              </a:ext>
            </a:extLst>
          </p:cNvPr>
          <p:cNvSpPr txBox="1"/>
          <p:nvPr/>
        </p:nvSpPr>
        <p:spPr>
          <a:xfrm>
            <a:off x="1907704" y="5910371"/>
            <a:ext cx="53285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 H A N K   Y O U  </a:t>
            </a:r>
          </a:p>
        </p:txBody>
      </p:sp>
    </p:spTree>
    <p:extLst>
      <p:ext uri="{BB962C8B-B14F-4D97-AF65-F5344CB8AC3E}">
        <p14:creationId xmlns:p14="http://schemas.microsoft.com/office/powerpoint/2010/main" val="715178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23954"/>
            <a:ext cx="9144000" cy="5565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Toxoplasmosis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ETIOLOGY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causative agent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Toxoplasma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gondii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Fd929221-Identity-H"/>
                <a:cs typeface="Times New Roman" pitchFamily="18" charset="0"/>
              </a:rPr>
              <a:t>T.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Fd929221-Identity-H"/>
                <a:cs typeface="Times New Roman" pitchFamily="18" charset="0"/>
              </a:rPr>
              <a:t>gondii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Fd929221-Identity-H"/>
                <a:cs typeface="Times New Roman" pitchFamily="18" charset="0"/>
              </a:rPr>
              <a:t> has three infective stages: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Fd929221-Identity-H"/>
                <a:cs typeface="Times New Roman" pitchFamily="18" charset="0"/>
              </a:rPr>
              <a:t>1.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Fd929221-Identity-H"/>
                <a:cs typeface="Times New Roman" pitchFamily="18" charset="0"/>
              </a:rPr>
              <a:t>Tachyzoites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Fd929221-Identity-H"/>
                <a:cs typeface="Times New Roman" pitchFamily="18" charset="0"/>
              </a:rPr>
              <a:t> - the rapidly multiplying form of the parasite present during the acute stage of infection in the intermediate host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Fd929221-Identity-H"/>
                <a:cs typeface="Times New Roman" pitchFamily="18" charset="0"/>
              </a:rPr>
              <a:t>2.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Fd929221-Identity-H"/>
                <a:cs typeface="Times New Roman" pitchFamily="18" charset="0"/>
              </a:rPr>
              <a:t>Bradyzoites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Fd929221-Identity-H"/>
                <a:cs typeface="Times New Roman" pitchFamily="18" charset="0"/>
              </a:rPr>
              <a:t> - present in the tissue cysts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Fd929221-Identity-H"/>
                <a:cs typeface="Times New Roman" pitchFamily="18" charset="0"/>
              </a:rPr>
              <a:t>3.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Fd929221-Identity-H"/>
                <a:cs typeface="Times New Roman" pitchFamily="18" charset="0"/>
              </a:rPr>
              <a:t>Oocysts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Fd929221-Identity-H"/>
                <a:cs typeface="Times New Roman" pitchFamily="18" charset="0"/>
              </a:rPr>
              <a:t> (containing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Fd929221-Identity-H"/>
                <a:cs typeface="Times New Roman" pitchFamily="18" charset="0"/>
              </a:rPr>
              <a:t>sporozoites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Fd929221-Identity-H"/>
                <a:cs typeface="Times New Roman" pitchFamily="18" charset="0"/>
              </a:rPr>
              <a:t>) - present only in cat feces.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Oocysts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are the infective stage of importance in farm animals, and the only environmental infective stage for herbivores.</a:t>
            </a:r>
            <a:endParaRPr kumimoji="0" lang="en-US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57158" y="3140968"/>
            <a:ext cx="842968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Source of infection</a:t>
            </a:r>
            <a:endParaRPr kumimoji="0" lang="en-US" sz="24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Toxoplasma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gondii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oocysts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(eggs) are shed in the feces of infected cats. These eggs are then incidentally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ingested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(oral) by other animals, either through grazing or eating smaller mammals (e.g., when cats hunt small rodents). The protozoa can also be transmitted during pregnancy thereby infecting the unborn fetus.</a:t>
            </a:r>
            <a:endParaRPr kumimoji="0" lang="en-US" sz="24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126D6D-E773-6D23-7E2D-4981CE245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28498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E6C2506-4E56-B9C9-E462-8D1E10CD96BA}"/>
              </a:ext>
            </a:extLst>
          </p:cNvPr>
          <p:cNvSpPr txBox="1"/>
          <p:nvPr/>
        </p:nvSpPr>
        <p:spPr>
          <a:xfrm>
            <a:off x="215516" y="476672"/>
            <a:ext cx="8712968" cy="5565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lnSpc>
                <a:spcPct val="150000"/>
              </a:lnSpc>
            </a:pPr>
            <a:r>
              <a:rPr lang="en-US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How do people get toxoplasmosis?</a:t>
            </a:r>
          </a:p>
          <a:p>
            <a:pPr algn="just" rtl="0">
              <a:lnSpc>
                <a:spcPct val="150000"/>
              </a:lnSpc>
            </a:pP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 </a:t>
            </a:r>
            <a:r>
              <a:rPr lang="en-US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Toxoplasma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infection occurs by one of the following:</a:t>
            </a:r>
          </a:p>
          <a:p>
            <a:pPr algn="just" rtl="0">
              <a:lnSpc>
                <a:spcPct val="150000"/>
              </a:lnSpc>
            </a:pP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1- Eating undercooked, contaminated meat (especially pork, lamb, and venison) or shellfish (for example, oysters, clams or mussels).</a:t>
            </a:r>
          </a:p>
          <a:p>
            <a:pPr algn="just" rtl="0">
              <a:lnSpc>
                <a:spcPct val="150000"/>
              </a:lnSpc>
            </a:pP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2- Accidental ingestion of undercooked, contaminated meat or shellfish after handling them and not washing hands thoroughly (</a:t>
            </a:r>
            <a:r>
              <a:rPr lang="en-US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Toxoplasma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cannot be absorbed through intact skin).</a:t>
            </a:r>
          </a:p>
          <a:p>
            <a:pPr algn="just" rtl="0">
              <a:lnSpc>
                <a:spcPct val="150000"/>
              </a:lnSpc>
            </a:pP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3- Eating food that was contaminated by knives, utensils, cutting boards and other foods that have had contact with raw, contaminated meat or shellfish.</a:t>
            </a:r>
          </a:p>
        </p:txBody>
      </p:sp>
    </p:spTree>
    <p:extLst>
      <p:ext uri="{BB962C8B-B14F-4D97-AF65-F5344CB8AC3E}">
        <p14:creationId xmlns:p14="http://schemas.microsoft.com/office/powerpoint/2010/main" val="910342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5F2E2B-F512-9A24-BF8F-630ECBDF36CF}"/>
              </a:ext>
            </a:extLst>
          </p:cNvPr>
          <p:cNvSpPr txBox="1"/>
          <p:nvPr/>
        </p:nvSpPr>
        <p:spPr>
          <a:xfrm>
            <a:off x="34010" y="0"/>
            <a:ext cx="9109990" cy="667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lnSpc>
                <a:spcPct val="150000"/>
              </a:lnSpc>
            </a:pP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4- Drinking water contaminated with </a:t>
            </a:r>
            <a:r>
              <a:rPr lang="en-US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Toxoplasma gondii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rtl="0">
              <a:lnSpc>
                <a:spcPct val="150000"/>
              </a:lnSpc>
            </a:pP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5- Accidentally swallowing the parasite through contact with cat feces that contain </a:t>
            </a:r>
            <a:r>
              <a:rPr lang="en-US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Toxoplasma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This might happen by</a:t>
            </a:r>
          </a:p>
          <a:p>
            <a:pPr algn="just" rtl="0">
              <a:lnSpc>
                <a:spcPct val="150000"/>
              </a:lnSpc>
            </a:pP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a- Cleaning a cat’s litter box when the cat has shed </a:t>
            </a:r>
            <a:r>
              <a:rPr lang="en-US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Toxoplasma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in its feces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rtl="0">
              <a:lnSpc>
                <a:spcPct val="150000"/>
              </a:lnSpc>
            </a:pP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B-Touching or ingesting anything that has come into contact with cat feces that contain </a:t>
            </a:r>
            <a:r>
              <a:rPr lang="en-US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Toxoplasma; or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>
              <a:lnSpc>
                <a:spcPct val="150000"/>
              </a:lnSpc>
            </a:pP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C- Accidentally ingesting contaminated soil (e.g., not washing hands after gardening or eating unwashed fruits or vegetables from a garden).</a:t>
            </a:r>
          </a:p>
          <a:p>
            <a:pPr algn="just" rtl="0">
              <a:lnSpc>
                <a:spcPct val="150000"/>
              </a:lnSpc>
            </a:pP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6- Mother-to-child (congenital) transmission.</a:t>
            </a:r>
          </a:p>
          <a:p>
            <a:pPr algn="just" rtl="0">
              <a:lnSpc>
                <a:spcPct val="150000"/>
              </a:lnSpc>
            </a:pP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7- Receiving an infected organ transplant or infected blood via transfusion, though this is rare.</a:t>
            </a:r>
          </a:p>
        </p:txBody>
      </p:sp>
    </p:spTree>
    <p:extLst>
      <p:ext uri="{BB962C8B-B14F-4D97-AF65-F5344CB8AC3E}">
        <p14:creationId xmlns:p14="http://schemas.microsoft.com/office/powerpoint/2010/main" val="2233031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E08A3D-298D-1395-47C0-3E3761A76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49F2C8-4C2B-12AF-5317-B75483BFE6E3}"/>
              </a:ext>
            </a:extLst>
          </p:cNvPr>
          <p:cNvSpPr txBox="1"/>
          <p:nvPr/>
        </p:nvSpPr>
        <p:spPr>
          <a:xfrm>
            <a:off x="170892" y="369027"/>
            <a:ext cx="8802216" cy="5011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signs in human </a:t>
            </a:r>
            <a:endParaRPr lang="en-US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>
              <a:lnSpc>
                <a:spcPct val="150000"/>
              </a:lnSpc>
            </a:pP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1- Most people who become infected with </a:t>
            </a:r>
            <a:r>
              <a:rPr lang="en-US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Toxoplasma gondii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are not aware of it because they have no symptoms at all.</a:t>
            </a:r>
          </a:p>
          <a:p>
            <a:pPr algn="just" rtl="0">
              <a:lnSpc>
                <a:spcPct val="150000"/>
              </a:lnSpc>
            </a:pP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2- Some people who have toxoplasmosis may feel as if they have the “flu” with swollen lymph glands or muscle aches and pains that may last for a month or more.</a:t>
            </a:r>
          </a:p>
          <a:p>
            <a:pPr algn="just" rtl="0">
              <a:lnSpc>
                <a:spcPct val="150000"/>
              </a:lnSpc>
            </a:pP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3- Severe toxoplasmosis, causing damage to the brain, eyes, or other organs, can develop from an acute </a:t>
            </a:r>
            <a:r>
              <a:rPr lang="en-US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Toxoplasma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infection or one that had occurred earlier in life and is now reactivated. </a:t>
            </a:r>
          </a:p>
        </p:txBody>
      </p:sp>
    </p:spTree>
    <p:extLst>
      <p:ext uri="{BB962C8B-B14F-4D97-AF65-F5344CB8AC3E}">
        <p14:creationId xmlns:p14="http://schemas.microsoft.com/office/powerpoint/2010/main" val="368892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35C21A3-145A-98E4-DC8E-2D4D16F62347}"/>
              </a:ext>
            </a:extLst>
          </p:cNvPr>
          <p:cNvSpPr txBox="1"/>
          <p:nvPr/>
        </p:nvSpPr>
        <p:spPr>
          <a:xfrm>
            <a:off x="251520" y="116632"/>
            <a:ext cx="5076056" cy="2795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lnSpc>
                <a:spcPct val="150000"/>
              </a:lnSpc>
            </a:pP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4- Signs and symptoms of ocular toxoplasmosis can include reduced vision, blurred vision, pain (often with bright light), redness of the eye, and sometimes tearing.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8DAA23-AEC7-E334-1FF1-BA22F7D71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7657" y="150101"/>
            <a:ext cx="3619500" cy="2886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3CB505-B50F-D382-9EA0-BD9A74E44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7657" y="3404658"/>
            <a:ext cx="3619500" cy="3120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3325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1138058"/>
            <a:ext cx="9144000" cy="2795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TREATMENT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Treatment with a combination of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sulfamethazine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and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pyrimethamine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has proved effective in mitigating the effects of experimentally induced toxoplasmosis in pregnant ewes; it should be considered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fbr"therapy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 the face of an outbreak of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toxoplasma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abortion.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74</TotalTime>
  <Words>733</Words>
  <Application>Microsoft Office PowerPoint</Application>
  <PresentationFormat>On-screen Show (4:3)</PresentationFormat>
  <Paragraphs>41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Century Gothic</vt:lpstr>
      <vt:lpstr>Times New Roman</vt:lpstr>
      <vt:lpstr>Wingdings 3</vt:lpstr>
      <vt:lpstr>Ion</vt:lpstr>
      <vt:lpstr>    Toxoplasmosis by Dr. Hussein AlNaji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Updatesofts Forums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Toxoplasmosis by Dr. Hussein AlNaji  </dc:title>
  <dc:creator>acer</dc:creator>
  <cp:lastModifiedBy>MA19557</cp:lastModifiedBy>
  <cp:revision>5</cp:revision>
  <dcterms:created xsi:type="dcterms:W3CDTF">2017-04-12T19:11:40Z</dcterms:created>
  <dcterms:modified xsi:type="dcterms:W3CDTF">2024-04-22T20:04:47Z</dcterms:modified>
</cp:coreProperties>
</file>